
<file path=[Content_Types].xml><?xml version="1.0" encoding="utf-8"?>
<Types xmlns="http://schemas.openxmlformats.org/package/2006/content-types">
  <Default Extension="wav" ContentType="audio/x-wav"/>
  <Default Extension="gif" ContentType="image/gif"/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83" r:id="rId3"/>
    <p:sldId id="275" r:id="rId4"/>
    <p:sldId id="338" r:id="rId5"/>
    <p:sldId id="321" r:id="rId6"/>
    <p:sldId id="324" r:id="rId7"/>
    <p:sldId id="339" r:id="rId8"/>
    <p:sldId id="340" r:id="rId9"/>
    <p:sldId id="341" r:id="rId10"/>
    <p:sldId id="342" r:id="rId11"/>
    <p:sldId id="343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4" r:id="rId20"/>
    <p:sldId id="356" r:id="rId21"/>
    <p:sldId id="357" r:id="rId22"/>
    <p:sldId id="358" r:id="rId23"/>
    <p:sldId id="2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8BE96"/>
    <a:srgbClr val="CEE0EC"/>
    <a:srgbClr val="FFFF0D"/>
    <a:srgbClr val="FCF600"/>
    <a:srgbClr val="FFFF9F"/>
    <a:srgbClr val="FF9999"/>
    <a:srgbClr val="F59D61"/>
    <a:srgbClr val="FFFF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3960B4-59D5-415D-B7B6-33DFF6B10189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E389-A181-47CF-B8F9-8C9011BA13D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7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7" name="Rectangle 6" descr="Tag=AccentColor&#10;Flavor=Light&#10;Target=FillAndLine"/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9" name="Rectangle 8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11" name="Rectangle 10" descr="Tag=AccentColor&#10;Flavor=Light&#10;Target=FillAndLine"/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6" name="Rectangle 6" descr="Tag=AccentColor&#10;Flavor=Light&#10;Target=FillAndLine"/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</a:fld>
            <a:endParaRPr lang="en-US"/>
          </a:p>
        </p:txBody>
      </p:sp>
      <p:sp>
        <p:nvSpPr>
          <p:cNvPr id="8" name="Rectangle 6" descr="Tag=AccentColor&#10;Flavor=Light&#10;Target=FillAndLine"/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7.wav"/><Relationship Id="rId2" Type="http://schemas.openxmlformats.org/officeDocument/2006/relationships/image" Target="../media/image3.png"/><Relationship Id="rId1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audio" Target="../media/audio7.wav"/><Relationship Id="rId2" Type="http://schemas.openxmlformats.org/officeDocument/2006/relationships/image" Target="../media/image6.png"/><Relationship Id="rId1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7.wav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7.wav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audio" Target="../media/audio5.wav"/><Relationship Id="rId8" Type="http://schemas.openxmlformats.org/officeDocument/2006/relationships/image" Target="../media/image6.png"/><Relationship Id="rId7" Type="http://schemas.openxmlformats.org/officeDocument/2006/relationships/audio" Target="../media/audio4.wav"/><Relationship Id="rId6" Type="http://schemas.openxmlformats.org/officeDocument/2006/relationships/image" Target="../media/image5.png"/><Relationship Id="rId5" Type="http://schemas.openxmlformats.org/officeDocument/2006/relationships/audio" Target="../media/audio3.wav"/><Relationship Id="rId4" Type="http://schemas.openxmlformats.org/officeDocument/2006/relationships/image" Target="../media/image4.png"/><Relationship Id="rId3" Type="http://schemas.openxmlformats.org/officeDocument/2006/relationships/audio" Target="../media/audio2.wav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4.xml"/><Relationship Id="rId10" Type="http://schemas.openxmlformats.org/officeDocument/2006/relationships/image" Target="../media/image7.png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7.wav"/><Relationship Id="rId1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audio7.wav"/><Relationship Id="rId1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7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2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0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6.wav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otGrid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9065" y="448310"/>
            <a:ext cx="7078980" cy="4069080"/>
          </a:xfrm>
        </p:spPr>
        <p:txBody>
          <a:bodyPr/>
          <a:lstStyle/>
          <a:p>
            <a:r>
              <a:rPr lang="en-US" u="sng" dirty="0">
                <a:solidFill>
                  <a:srgbClr val="F59D61"/>
                </a:solidFill>
              </a:rPr>
              <a:t>Review</a:t>
            </a:r>
            <a:br>
              <a:rPr lang="en-US" u="sng" dirty="0">
                <a:solidFill>
                  <a:srgbClr val="F59D61"/>
                </a:solidFill>
              </a:rPr>
            </a:br>
            <a:r>
              <a:rPr lang="en-US" u="sng" dirty="0">
                <a:solidFill>
                  <a:srgbClr val="F59D61"/>
                </a:solidFill>
              </a:rPr>
              <a:t>Unit 1-3</a:t>
            </a:r>
            <a:endParaRPr lang="en-US" u="sng" dirty="0">
              <a:solidFill>
                <a:srgbClr val="F59D6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1248" y="613370"/>
            <a:ext cx="2722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Grade 3</a:t>
            </a:r>
            <a:endParaRPr lang="en-US" sz="3600" dirty="0">
              <a:latin typeface="+mj-lt"/>
            </a:endParaRPr>
          </a:p>
        </p:txBody>
      </p:sp>
      <p:pic>
        <p:nvPicPr>
          <p:cNvPr id="3076" name="Picture 4" descr="Pin by Kat on Just Some Cute Things (With images) | Cute drawings ...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941769" y="0"/>
            <a:ext cx="3719660" cy="2972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hydrant, room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99" y="1603248"/>
            <a:ext cx="5254752" cy="525475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mas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158" y="241844"/>
            <a:ext cx="865196" cy="987855"/>
          </a:xfrm>
          <a:prstGeom prst="rect">
            <a:avLst/>
          </a:prstGeom>
        </p:spPr>
      </p:pic>
      <p:pic>
        <p:nvPicPr>
          <p:cNvPr id="8" name="Picture 7" descr="A close up of a ha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97" y="2227466"/>
            <a:ext cx="1674493" cy="8668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51812" y="1904609"/>
            <a:ext cx="2360822" cy="13481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That is</a:t>
            </a:r>
            <a:endParaRPr lang="en-US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706" y="3433021"/>
            <a:ext cx="865707" cy="9876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348" y="3376028"/>
            <a:ext cx="865707" cy="9876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37" y="5275395"/>
            <a:ext cx="1676545" cy="8657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308018" y="5003963"/>
            <a:ext cx="3334316" cy="1137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Those are</a:t>
            </a:r>
            <a:endParaRPr lang="en-US" sz="4800" b="1" dirty="0">
              <a:solidFill>
                <a:srgbClr val="FF0000"/>
              </a:solidFill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70389" y="2144767"/>
            <a:ext cx="407148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a coat hook.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ozuka Mincho Pr6N EL" panose="02020200000000000000" pitchFamily="18" charset="-128"/>
              <a:ea typeface="Kozuka Mincho Pr6N EL" panose="02020200000000000000" pitchFamily="18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Th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zuka Mincho Pr6N EL" panose="02020200000000000000" pitchFamily="18" charset="-128"/>
              <a:ea typeface="Kozuka Mincho Pr6N EL" panose="02020200000000000000" pitchFamily="18" charset="-128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7630" y="5165864"/>
            <a:ext cx="3871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coat hooks.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37 L 0.09349 -0.0025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0.10313 -0.00255 " pathEditMode="relative" rAng="0" ptsTypes="AA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0" grpId="0" bldLvl="0" animBg="1"/>
      <p:bldP spid="14" grpId="0"/>
      <p:bldP spid="14" grpId="1"/>
      <p:bldP spid="18" grpId="0"/>
      <p:bldP spid="1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6536" t="28674" r="40906" b="40666"/>
          <a:stretch>
            <a:fillRect/>
          </a:stretch>
        </p:blipFill>
        <p:spPr>
          <a:xfrm>
            <a:off x="838200" y="610870"/>
            <a:ext cx="10516235" cy="29146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>
            <p:ph sz="half" idx="2"/>
          </p:nvPr>
        </p:nvPicPr>
        <p:blipFill>
          <a:blip r:embed="rId2"/>
          <a:srcRect l="59755" t="25207" r="4081" b="38802"/>
          <a:stretch>
            <a:fillRect/>
          </a:stretch>
        </p:blipFill>
        <p:spPr>
          <a:xfrm>
            <a:off x="2670175" y="4078605"/>
            <a:ext cx="6852920" cy="27793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20184" t="31481" r="17500" b="30414"/>
          <a:stretch>
            <a:fillRect/>
          </a:stretch>
        </p:blipFill>
        <p:spPr>
          <a:xfrm>
            <a:off x="0" y="1114425"/>
            <a:ext cx="12191365" cy="47129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p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6814" t="22397" r="7279" b="18889"/>
          <a:stretch>
            <a:fillRect/>
          </a:stretch>
        </p:blipFill>
        <p:spPr>
          <a:xfrm>
            <a:off x="0" y="489585"/>
            <a:ext cx="12263755" cy="52343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Content Placeholder 6"/>
          <p:cNvPicPr>
            <a:picLocks noChangeAspect="1"/>
          </p:cNvPicPr>
          <p:nvPr>
            <p:ph sz="half" idx="1"/>
          </p:nvPr>
        </p:nvPicPr>
        <p:blipFill>
          <a:blip r:embed="rId1"/>
          <a:srcRect l="47764" t="22397" r="7279" b="18889"/>
          <a:stretch>
            <a:fillRect/>
          </a:stretch>
        </p:blipFill>
        <p:spPr>
          <a:xfrm>
            <a:off x="243840" y="0"/>
            <a:ext cx="11520805" cy="542798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936625" y="5490845"/>
            <a:ext cx="4135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/>
              <a:t>No, he doesn’t.</a:t>
            </a:r>
            <a:endParaRPr lang="en-US" sz="3600" b="1"/>
          </a:p>
        </p:txBody>
      </p:sp>
      <p:sp>
        <p:nvSpPr>
          <p:cNvPr id="9" name="Text Box 8"/>
          <p:cNvSpPr txBox="1"/>
          <p:nvPr/>
        </p:nvSpPr>
        <p:spPr>
          <a:xfrm>
            <a:off x="6416675" y="5490845"/>
            <a:ext cx="41351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600" b="1"/>
              <a:t>Yes, she does.</a:t>
            </a:r>
            <a:endParaRPr lang="en-US" sz="3600" b="1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endParaRPr lang="en-US"/>
          </a:p>
        </p:txBody>
      </p:sp>
      <p:pic>
        <p:nvPicPr>
          <p:cNvPr id="4" name="Picture 3" descr="What's the wor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885" y="887095"/>
            <a:ext cx="8077200" cy="4585335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/>
              <a:t>rug</a:t>
            </a:r>
            <a:endParaRPr lang="vi-VN" altLang="en-US" sz="3200"/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/>
              <a:t>shelf</a:t>
            </a:r>
            <a:endParaRPr lang="vi-VN" altLang="en-US" sz="3200"/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/>
              <a:t>cabinet</a:t>
            </a:r>
            <a:endParaRPr lang="vi-VN" altLang="en-US" sz="3200"/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/>
              <a:t>pillow</a:t>
            </a:r>
            <a:endParaRPr lang="vi-VN" altLang="en-US" sz="3200"/>
          </a:p>
        </p:txBody>
      </p:sp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  <a:endParaRPr lang="en-US" sz="5400" b="1">
              <a:solidFill>
                <a:srgbClr val="7030A0"/>
              </a:solidFill>
            </a:endParaRP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3" name="Picture 2" descr="A close up of a logo&#10;&#10;Description automatically generated">
            <a:hlinkClick r:id="" action="ppaction://noaction">
              <a:snd r:embed="rId1" name="Track_06 (mp3cut.net).wav"/>
            </a:hlinkClick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292" y="1374329"/>
            <a:ext cx="3761498" cy="2262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200">
                <a:solidFill>
                  <a:prstClr val="white"/>
                </a:solidFill>
              </a:rPr>
              <a:t>blanket</a:t>
            </a:r>
            <a:endParaRPr lang="vi-VN" altLang="en-US" sz="32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200">
                <a:solidFill>
                  <a:prstClr val="white"/>
                </a:solidFill>
              </a:rPr>
              <a:t>pillow</a:t>
            </a:r>
            <a:endParaRPr lang="vi-VN" altLang="en-US" sz="32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200">
                <a:solidFill>
                  <a:prstClr val="white"/>
                </a:solidFill>
              </a:rPr>
              <a:t>shelf</a:t>
            </a:r>
            <a:endParaRPr lang="vi-VN" altLang="en-US" sz="320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200">
                <a:solidFill>
                  <a:prstClr val="white"/>
                </a:solidFill>
              </a:rPr>
              <a:t>rug</a:t>
            </a:r>
            <a:endParaRPr lang="vi-VN" altLang="en-US" sz="3200">
              <a:solidFill>
                <a:prstClr val="white"/>
              </a:solidFill>
            </a:endParaRPr>
          </a:p>
        </p:txBody>
      </p:sp>
      <p:sp>
        <p:nvSpPr>
          <p:cNvPr id="7" name="Pentagon 6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  <a:endParaRPr lang="en-US" sz="5400" b="1">
              <a:solidFill>
                <a:srgbClr val="7030A0"/>
              </a:solidFill>
            </a:endParaRPr>
          </a:p>
        </p:txBody>
      </p:sp>
      <p:sp>
        <p:nvSpPr>
          <p:cNvPr id="17" name="Pentagon 16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8" name="Picture 7" descr="A screen shot of a computer&#10;&#10;Description automatically generated">
            <a:hlinkClick r:id="" action="ppaction://noaction">
              <a:snd r:embed="rId1" name="Track_06 (mp3cut.net) (3).wav"/>
            </a:hlinkClick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85" y="1332230"/>
            <a:ext cx="4052570" cy="243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200">
                <a:solidFill>
                  <a:prstClr val="white"/>
                </a:solidFill>
              </a:rPr>
              <a:t>computer</a:t>
            </a:r>
            <a:endParaRPr lang="vi-VN" altLang="en-US" sz="3200">
              <a:solidFill>
                <a:prstClr val="white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200">
                <a:solidFill>
                  <a:prstClr val="white"/>
                </a:solidFill>
              </a:rPr>
              <a:t>pencil </a:t>
            </a:r>
            <a:r>
              <a:rPr lang="vi-VN" altLang="en-US" sz="3200">
                <a:solidFill>
                  <a:prstClr val="white"/>
                </a:solidFill>
              </a:rPr>
              <a:t>case</a:t>
            </a:r>
            <a:endParaRPr lang="vi-VN" altLang="en-US" sz="32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200">
                <a:solidFill>
                  <a:prstClr val="white"/>
                </a:solidFill>
              </a:rPr>
              <a:t>table</a:t>
            </a:r>
            <a:endParaRPr lang="vi-VN" altLang="en-US" sz="320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altLang="en-US" sz="3200">
                <a:solidFill>
                  <a:prstClr val="white"/>
                </a:solidFill>
              </a:rPr>
              <a:t>board</a:t>
            </a:r>
            <a:endParaRPr lang="vi-VN" altLang="en-US" sz="3200">
              <a:solidFill>
                <a:prstClr val="white"/>
              </a:solidFill>
            </a:endParaRPr>
          </a:p>
        </p:txBody>
      </p:sp>
      <p:sp>
        <p:nvSpPr>
          <p:cNvPr id="19" name="Pentagon 18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  <a:endParaRPr lang="en-US" sz="5400" b="1">
              <a:solidFill>
                <a:srgbClr val="7030A0"/>
              </a:solidFill>
            </a:endParaRPr>
          </a:p>
        </p:txBody>
      </p:sp>
      <p:sp>
        <p:nvSpPr>
          <p:cNvPr id="20" name="Pentagon 19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sz="half" idx="1"/>
          </p:nvPr>
        </p:nvPicPr>
        <p:blipFill>
          <a:blip r:embed="rId1"/>
          <a:srcRect l="7536" t="37181" r="77963" b="42915"/>
          <a:stretch>
            <a:fillRect/>
          </a:stretch>
        </p:blipFill>
        <p:spPr>
          <a:xfrm>
            <a:off x="4615815" y="1892935"/>
            <a:ext cx="2960370" cy="1892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200" b="0" i="0" u="none" strike="noStrike" kern="1200" cap="none" spc="0" normalizeH="0" baseline="0">
                <a:solidFill>
                  <a:prstClr val="white"/>
                </a:solidFill>
                <a:ea typeface="+mn-ea"/>
                <a:cs typeface="+mn-cs"/>
              </a:rPr>
              <a:t>chicken</a:t>
            </a:r>
            <a:endParaRPr kumimoji="0" lang="en-US" sz="3200" b="0" i="0" u="none" strike="noStrike" kern="1200" cap="none" spc="0" normalizeH="0" baseline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200" b="0" i="0" u="none" strike="noStrike" kern="1200" cap="none" spc="0" normalizeH="0" baseline="0">
                <a:solidFill>
                  <a:prstClr val="white"/>
                </a:solidFill>
                <a:ea typeface="+mn-ea"/>
                <a:cs typeface="+mn-cs"/>
              </a:rPr>
              <a:t>pizza</a:t>
            </a:r>
            <a:endParaRPr kumimoji="0" lang="en-US" sz="3200" b="0" i="0" u="none" strike="noStrike" kern="1200" cap="none" spc="0" normalizeH="0" baseline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milkshake</a:t>
            </a: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white"/>
                </a:solidFill>
              </a:rPr>
              <a:t>noodles</a:t>
            </a: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2" name="Pentagon 21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  <a:endParaRPr lang="en-US" sz="5400" b="1">
              <a:solidFill>
                <a:srgbClr val="7030A0"/>
              </a:solidFill>
            </a:endParaRPr>
          </a:p>
        </p:txBody>
      </p:sp>
      <p:sp>
        <p:nvSpPr>
          <p:cNvPr id="23" name="Pentagon 22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>
            <p:ph sz="half" idx="1"/>
          </p:nvPr>
        </p:nvPicPr>
        <p:blipFill>
          <a:blip r:embed="rId1"/>
          <a:srcRect l="24794" t="29890" r="59018" b="51360"/>
          <a:stretch>
            <a:fillRect/>
          </a:stretch>
        </p:blipFill>
        <p:spPr>
          <a:xfrm>
            <a:off x="4043045" y="1989455"/>
            <a:ext cx="3239135" cy="1782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hlinkClick r:id="" action="ppaction://noaction">
              <a:snd r:embed="rId1" name="Track_06 (mp3cut.net).wav"/>
            </a:hlinkClick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7" y="1506409"/>
            <a:ext cx="3761498" cy="2262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81999" y="2608130"/>
            <a:ext cx="1152880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dirty="0">
                <a:latin typeface="Century Gothic" panose="020B0502020202020204"/>
              </a:rPr>
              <a:t>Rug</a:t>
            </a:r>
            <a:endParaRPr lang="en-US" sz="4000" dirty="0">
              <a:latin typeface="Century Gothic" panose="020B050202020202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04"/>
            <a:ext cx="10515600" cy="1325563"/>
          </a:xfrm>
        </p:spPr>
        <p:txBody>
          <a:bodyPr/>
          <a:lstStyle/>
          <a:p>
            <a:r>
              <a:rPr lang="en-US" dirty="0"/>
              <a:t>Words</a:t>
            </a:r>
            <a:endParaRPr lang="en-US" dirty="0"/>
          </a:p>
        </p:txBody>
      </p:sp>
      <p:pic>
        <p:nvPicPr>
          <p:cNvPr id="7" name="Picture 6" descr="A picture containing sitting, computer, monitor, building&#10;&#10;Description automatically generated">
            <a:hlinkClick r:id="" action="ppaction://noaction">
              <a:snd r:embed="rId3" name="Track_06 (mp3cut.net) (1).wav"/>
            </a:hlinkClick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62" y="1465567"/>
            <a:ext cx="3897289" cy="23444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08493" y="2608130"/>
            <a:ext cx="222368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dirty="0">
                <a:latin typeface="Century Gothic" panose="020B0502020202020204"/>
              </a:rPr>
              <a:t>Cabinet</a:t>
            </a:r>
            <a:endParaRPr lang="en-US" sz="4000" dirty="0">
              <a:latin typeface="Century Gothic" panose="020B0502020202020204"/>
            </a:endParaRPr>
          </a:p>
        </p:txBody>
      </p:sp>
      <p:pic>
        <p:nvPicPr>
          <p:cNvPr id="9" name="Picture 8" descr="A picture containing baseball&#10;&#10;Description automatically generated">
            <a:hlinkClick r:id="" action="ppaction://noaction">
              <a:snd r:embed="rId5" name="Track_06 (mp3cut.net) (2).wav"/>
            </a:hlinkClick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7" y="3909081"/>
            <a:ext cx="3333002" cy="20049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38069" y="5551814"/>
            <a:ext cx="1354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entury Gothic" panose="020B0502020202020204"/>
              </a:rPr>
              <a:t>Shelf</a:t>
            </a:r>
            <a:endParaRPr lang="en-US" sz="4000" dirty="0">
              <a:latin typeface="Century Gothic" panose="020B0502020202020204"/>
            </a:endParaRPr>
          </a:p>
        </p:txBody>
      </p:sp>
      <p:pic>
        <p:nvPicPr>
          <p:cNvPr id="11" name="Picture 10" descr="A screen shot of a computer&#10;&#10;Description automatically generated">
            <a:hlinkClick r:id="" action="ppaction://noaction">
              <a:snd r:embed="rId7" name="Track_06 (mp3cut.net) (3).wav"/>
            </a:hlinkClick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06" y="3909081"/>
            <a:ext cx="2783503" cy="16744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96616" y="5551814"/>
            <a:ext cx="1580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entury Gothic" panose="020B0502020202020204"/>
              </a:rPr>
              <a:t>Pillow</a:t>
            </a:r>
            <a:endParaRPr lang="en-US" sz="4000" dirty="0">
              <a:latin typeface="Century Gothic" panose="020B0502020202020204"/>
            </a:endParaRPr>
          </a:p>
        </p:txBody>
      </p:sp>
      <p:pic>
        <p:nvPicPr>
          <p:cNvPr id="13" name="Picture 12" descr="A close up of a logo&#10;&#10;Description automatically generated">
            <a:hlinkClick r:id="" action="ppaction://noaction">
              <a:snd r:embed="rId9" name="Track_06 (mp3cut.net) (4).wav"/>
            </a:hlinkClick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127" y="3767591"/>
            <a:ext cx="3150673" cy="189530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804438" y="5551814"/>
            <a:ext cx="20329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Century Gothic" panose="020B0502020202020204"/>
              </a:rPr>
              <a:t>Blanket</a:t>
            </a:r>
            <a:endParaRPr lang="en-US" sz="4000" dirty="0">
              <a:latin typeface="Century Gothic" panose="020B0502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crush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200" b="0" i="0" u="none" strike="noStrike" kern="1200" cap="none" spc="0" normalizeH="0" baseline="0">
                <a:solidFill>
                  <a:prstClr val="white"/>
                </a:solidFill>
                <a:ea typeface="+mn-ea"/>
                <a:cs typeface="+mn-cs"/>
              </a:rPr>
              <a:t>board</a:t>
            </a:r>
            <a:endParaRPr kumimoji="0" lang="en-US" sz="3200" b="0" i="0" u="none" strike="noStrike" kern="1200" cap="none" spc="0" normalizeH="0" baseline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pencil case</a:t>
            </a: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200" b="0" i="0" u="none" strike="noStrike" kern="1200" cap="none" spc="0" normalizeH="0" baseline="0">
                <a:solidFill>
                  <a:prstClr val="white"/>
                </a:solidFill>
                <a:ea typeface="+mn-ea"/>
                <a:cs typeface="+mn-cs"/>
              </a:rPr>
              <a:t>coat hook</a:t>
            </a:r>
            <a:endParaRPr kumimoji="0" lang="en-US" sz="3200" b="0" i="0" u="none" strike="noStrike" kern="1200" cap="none" spc="0" normalizeH="0" baseline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200" b="0" i="0" u="none" strike="noStrike" kern="1200" cap="none" spc="0" normalizeH="0" baseline="0">
                <a:solidFill>
                  <a:prstClr val="white"/>
                </a:solidFill>
                <a:ea typeface="+mn-ea"/>
                <a:cs typeface="+mn-cs"/>
              </a:rPr>
              <a:t>table</a:t>
            </a:r>
            <a:endParaRPr kumimoji="0" lang="en-US" sz="3200" b="0" i="0" u="none" strike="noStrike" kern="1200" cap="none" spc="0" normalizeH="0" baseline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18" name="Pentagon 17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  <a:endParaRPr lang="en-US" sz="5400" b="1">
              <a:solidFill>
                <a:srgbClr val="7030A0"/>
              </a:solidFill>
            </a:endParaRPr>
          </a:p>
        </p:txBody>
      </p:sp>
      <p:sp>
        <p:nvSpPr>
          <p:cNvPr id="19" name="Pentagon 18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3" name="Content Placeholder 2"/>
          <p:cNvPicPr>
            <a:picLocks noChangeAspect="1"/>
          </p:cNvPicPr>
          <p:nvPr>
            <p:ph sz="half" idx="1"/>
          </p:nvPr>
        </p:nvPicPr>
        <p:blipFill>
          <a:blip r:embed="rId1"/>
          <a:srcRect l="62050" t="39051" r="23331" b="44017"/>
          <a:stretch>
            <a:fillRect/>
          </a:stretch>
        </p:blipFill>
        <p:spPr>
          <a:xfrm>
            <a:off x="4074160" y="1754505"/>
            <a:ext cx="4431030" cy="2390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87233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buSzTx/>
              <a:buFontTx/>
            </a:pPr>
            <a:r>
              <a:rPr kumimoji="0" lang="en-US" sz="3200" b="0" i="0" u="none" strike="noStrike" kern="1200" cap="none" spc="0" normalizeH="0" baseline="0">
                <a:solidFill>
                  <a:prstClr val="white"/>
                </a:solidFill>
                <a:ea typeface="+mn-ea"/>
                <a:cs typeface="+mn-cs"/>
              </a:rPr>
              <a:t>milkshake</a:t>
            </a:r>
            <a:endParaRPr kumimoji="0" lang="en-US" sz="3200" b="0" i="0" u="none" strike="noStrike" kern="1200" cap="none" spc="0" normalizeH="0" baseline="0">
              <a:solidFill>
                <a:prstClr val="white"/>
              </a:solidFill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94558" y="4546423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pizza</a:t>
            </a: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7233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noodles</a:t>
            </a: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594558" y="5714697"/>
            <a:ext cx="4597758" cy="941232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>
                <a:solidFill>
                  <a:prstClr val="white"/>
                </a:solidFill>
              </a:rPr>
              <a:t>salad</a:t>
            </a:r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21" name="Pentagon 20">
            <a:hlinkClick r:id="" action="ppaction://hlinkshowjump?jump=nextslide"/>
          </p:cNvPr>
          <p:cNvSpPr/>
          <p:nvPr/>
        </p:nvSpPr>
        <p:spPr>
          <a:xfrm>
            <a:off x="9645445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NEXT</a:t>
            </a:r>
            <a:endParaRPr lang="en-US" sz="5400" b="1">
              <a:solidFill>
                <a:srgbClr val="7030A0"/>
              </a:solidFill>
            </a:endParaRPr>
          </a:p>
        </p:txBody>
      </p:sp>
      <p:sp>
        <p:nvSpPr>
          <p:cNvPr id="22" name="Pentagon 21">
            <a:hlinkClick r:id="" action="ppaction://hlinkshowjump?jump=previousslide"/>
          </p:cNvPr>
          <p:cNvSpPr/>
          <p:nvPr/>
        </p:nvSpPr>
        <p:spPr>
          <a:xfrm flipH="1">
            <a:off x="110061" y="114379"/>
            <a:ext cx="2418736" cy="914400"/>
          </a:xfrm>
          <a:prstGeom prst="homePlate">
            <a:avLst/>
          </a:prstGeom>
          <a:solidFill>
            <a:schemeClr val="bg1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7030A0"/>
                </a:solidFill>
              </a:rPr>
              <a:t>PRE</a:t>
            </a:r>
            <a:endParaRPr lang="en-US" sz="16600" b="1">
              <a:solidFill>
                <a:srgbClr val="7030A0"/>
              </a:solidFill>
            </a:endParaRPr>
          </a:p>
        </p:txBody>
      </p:sp>
      <p:pic>
        <p:nvPicPr>
          <p:cNvPr id="2" name="Content Placeholder 1"/>
          <p:cNvPicPr>
            <a:picLocks noChangeAspect="1"/>
          </p:cNvPicPr>
          <p:nvPr>
            <p:ph sz="half" idx="2"/>
          </p:nvPr>
        </p:nvPicPr>
        <p:blipFill>
          <a:blip r:embed="rId1"/>
          <a:srcRect l="59755" t="25207" r="23594" b="50807"/>
          <a:stretch>
            <a:fillRect/>
          </a:stretch>
        </p:blipFill>
        <p:spPr>
          <a:xfrm>
            <a:off x="3453765" y="1246505"/>
            <a:ext cx="4473575" cy="2626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ye Bye GIFs - Get the best GIF on GIPHY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344318" y="473412"/>
            <a:ext cx="3663478" cy="26643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951838">
            <a:off x="-162507" y="4301160"/>
            <a:ext cx="4677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+mj-lt"/>
              </a:rPr>
              <a:t>Goodbye~!</a:t>
            </a:r>
            <a:endParaRPr lang="en-US" sz="7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Bye Bye Goodbye Goodbye Song for Kids Super Simple Songs - BlueConvert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08589" y="1282045"/>
            <a:ext cx="7776066" cy="43740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800"/>
              <a:t>Numbers</a:t>
            </a:r>
            <a:endParaRPr lang="en-US" sz="5800"/>
          </a:p>
        </p:txBody>
      </p:sp>
      <p:pic>
        <p:nvPicPr>
          <p:cNvPr id="8" name="Picture 7" descr="A close up of a sign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2" y="1921168"/>
            <a:ext cx="11852476" cy="454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ood Vibes Flowers Sticker by Alba Paris for iOS &amp; Android | GIPHY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400351" y="2759520"/>
            <a:ext cx="4365321" cy="43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Good Vibes Flowers Sticker by Alba Paris for iOS &amp; Android | GIPHY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 flipH="1">
            <a:off x="7826679" y="-216495"/>
            <a:ext cx="4365321" cy="436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826679" y="2859087"/>
            <a:ext cx="4751612" cy="1139825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There’s</a:t>
            </a:r>
            <a:br>
              <a:rPr lang="en-US" sz="6000" dirty="0"/>
            </a:br>
            <a:r>
              <a:rPr lang="en-US" sz="6000" dirty="0"/>
              <a:t> &amp; </a:t>
            </a:r>
            <a:br>
              <a:rPr lang="en-US" sz="6000" dirty="0"/>
            </a:br>
            <a:r>
              <a:rPr lang="en-US" sz="6000" dirty="0"/>
              <a:t>There are</a:t>
            </a:r>
            <a:endParaRPr lang="en-US" sz="6000" dirty="0"/>
          </a:p>
        </p:txBody>
      </p:sp>
      <p:pic>
        <p:nvPicPr>
          <p:cNvPr id="3" name="How To Teach There Is There Are -- There Is There Are Song - BlueConvert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239" y="1187643"/>
            <a:ext cx="7969271" cy="4482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8" name="Picture 4" descr="Female doll cartoon - Transparent PNG &amp; SVG vector fi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14" y="164211"/>
            <a:ext cx="2170176" cy="21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Female doll cartoon - Transparent PNG &amp; SVG vector fi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35" y="3261995"/>
            <a:ext cx="2170176" cy="21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emale doll cartoon - Transparent PNG &amp; SVG vector fi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25" y="3261995"/>
            <a:ext cx="2170176" cy="21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emale doll cartoon - Transparent PNG &amp; SVG vector fil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05" y="3209290"/>
            <a:ext cx="2170176" cy="217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3604864" y="1056828"/>
            <a:ext cx="319151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6000" b="1" dirty="0"/>
              <a:t>There </a:t>
            </a:r>
            <a:r>
              <a:rPr lang="en-US" sz="6000" b="1" dirty="0">
                <a:solidFill>
                  <a:schemeClr val="accent1"/>
                </a:solidFill>
              </a:rPr>
              <a:t>is</a:t>
            </a:r>
            <a:endParaRPr lang="en-US" sz="6000" b="1" dirty="0">
              <a:solidFill>
                <a:schemeClr val="accent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6165" y="1056640"/>
            <a:ext cx="209359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5400" dirty="0"/>
              <a:t>a doll</a:t>
            </a:r>
            <a:endParaRPr lang="en-US" sz="5400" dirty="0"/>
          </a:p>
        </p:txBody>
      </p:sp>
      <p:sp>
        <p:nvSpPr>
          <p:cNvPr id="49" name="TextBox 48"/>
          <p:cNvSpPr txBox="1"/>
          <p:nvPr/>
        </p:nvSpPr>
        <p:spPr>
          <a:xfrm>
            <a:off x="9271370" y="1002218"/>
            <a:ext cx="2824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6000" b="1" dirty="0"/>
              <a:t>.</a:t>
            </a:r>
            <a:endParaRPr lang="en-US" sz="6000" b="1" dirty="0"/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936105" y="1971675"/>
            <a:ext cx="964565" cy="698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223306" y="3852733"/>
            <a:ext cx="248285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5400" dirty="0"/>
              <a:t>3 dolls</a:t>
            </a:r>
            <a:endParaRPr lang="en-US" sz="5400" dirty="0"/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9152255" y="4697095"/>
            <a:ext cx="803910" cy="5715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169303" y="3786325"/>
            <a:ext cx="387794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6000" b="1" dirty="0"/>
              <a:t>There </a:t>
            </a:r>
            <a:r>
              <a:rPr lang="en-US" sz="6000" b="1" dirty="0">
                <a:solidFill>
                  <a:schemeClr val="accent3"/>
                </a:solidFill>
              </a:rPr>
              <a:t>are</a:t>
            </a:r>
            <a:endParaRPr lang="en-US" sz="6000" b="1" dirty="0">
              <a:solidFill>
                <a:schemeClr val="accent3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790448" y="3786583"/>
            <a:ext cx="2824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6000" b="1" dirty="0"/>
              <a:t>.</a:t>
            </a:r>
            <a:endParaRPr lang="en-US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0" grpId="1"/>
      <p:bldP spid="49" grpId="0"/>
      <p:bldP spid="37" grpId="1"/>
      <p:bldP spid="40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8175" y="0"/>
            <a:ext cx="11080115" cy="1363345"/>
          </a:xfrm>
          <a:prstGeom prst="flowChartDocument">
            <a:avLst/>
          </a:prstGeom>
          <a:solidFill>
            <a:srgbClr val="8C6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>
            <p:ph sz="half" idx="1"/>
          </p:nvPr>
        </p:nvPicPr>
        <p:blipFill>
          <a:blip r:embed="rId1"/>
          <a:srcRect l="7536" t="37181" r="40190" b="32161"/>
          <a:stretch>
            <a:fillRect/>
          </a:stretch>
        </p:blipFill>
        <p:spPr>
          <a:xfrm>
            <a:off x="838200" y="1363345"/>
            <a:ext cx="10671810" cy="291465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>
            <p:ph sz="half" idx="2"/>
          </p:nvPr>
        </p:nvPicPr>
        <p:blipFill>
          <a:blip r:embed="rId1"/>
          <a:srcRect l="60355" t="36426" r="3092" b="32916"/>
          <a:stretch>
            <a:fillRect/>
          </a:stretch>
        </p:blipFill>
        <p:spPr>
          <a:xfrm>
            <a:off x="2546985" y="4277360"/>
            <a:ext cx="6280150" cy="2668270"/>
          </a:xfrm>
          <a:prstGeom prst="rect">
            <a:avLst/>
          </a:prstGeom>
        </p:spPr>
      </p:pic>
      <p:sp>
        <p:nvSpPr>
          <p:cNvPr id="3" name="Title 2"/>
          <p:cNvSpPr/>
          <p:nvPr>
            <p:ph type="title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8175" y="0"/>
            <a:ext cx="11080115" cy="1363345"/>
          </a:xfrm>
          <a:prstGeom prst="flowChartDocument">
            <a:avLst/>
          </a:prstGeom>
          <a:solidFill>
            <a:srgbClr val="8C67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/>
          <p:cNvPicPr>
            <a:picLocks noChangeAspect="1"/>
          </p:cNvPicPr>
          <p:nvPr>
            <p:ph sz="half" idx="1"/>
          </p:nvPr>
        </p:nvPicPr>
        <p:blipFill>
          <a:blip r:embed="rId1"/>
          <a:srcRect l="6017" t="40915" r="14559" b="29041"/>
          <a:stretch>
            <a:fillRect/>
          </a:stretch>
        </p:blipFill>
        <p:spPr>
          <a:xfrm>
            <a:off x="203835" y="2873375"/>
            <a:ext cx="11835130" cy="2397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>
            <p:ph idx="1"/>
          </p:nvPr>
        </p:nvPicPr>
        <p:blipFill>
          <a:blip r:embed="rId1"/>
          <a:srcRect l="7889" t="23163" r="6545" b="23895"/>
          <a:stretch>
            <a:fillRect/>
          </a:stretch>
        </p:blipFill>
        <p:spPr>
          <a:xfrm>
            <a:off x="0" y="1182370"/>
            <a:ext cx="12188825" cy="44462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esktop computer sitting on top of a des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64" y="1573737"/>
            <a:ext cx="2007816" cy="13402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03049" y="1739151"/>
            <a:ext cx="2673649" cy="134021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This is</a:t>
            </a:r>
            <a:endParaRPr lang="en-US" sz="4800" b="1" dirty="0">
              <a:solidFill>
                <a:prstClr val="black"/>
              </a:solidFill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pic>
        <p:nvPicPr>
          <p:cNvPr id="11" name="Picture 10" descr="A close up of a persons ha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2" y="370356"/>
            <a:ext cx="1892409" cy="1217450"/>
          </a:xfrm>
          <a:prstGeom prst="rect">
            <a:avLst/>
          </a:prstGeom>
        </p:spPr>
      </p:pic>
      <p:pic>
        <p:nvPicPr>
          <p:cNvPr id="13" name="Picture 12" descr="A desktop computer sitting on top of a des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856" y="4572629"/>
            <a:ext cx="2007816" cy="1340217"/>
          </a:xfrm>
          <a:prstGeom prst="rect">
            <a:avLst/>
          </a:prstGeom>
        </p:spPr>
      </p:pic>
      <p:pic>
        <p:nvPicPr>
          <p:cNvPr id="14" name="Picture 13" descr="A desktop computer sitting on top of a des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425" y="5242738"/>
            <a:ext cx="2007816" cy="1340217"/>
          </a:xfrm>
          <a:prstGeom prst="rect">
            <a:avLst/>
          </a:prstGeom>
        </p:spPr>
      </p:pic>
      <p:pic>
        <p:nvPicPr>
          <p:cNvPr id="15" name="Picture 14" descr="A desktop computer sitting on top of a desk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549" y="3778632"/>
            <a:ext cx="2007816" cy="1340217"/>
          </a:xfrm>
          <a:prstGeom prst="rect">
            <a:avLst/>
          </a:prstGeom>
        </p:spPr>
      </p:pic>
      <p:pic>
        <p:nvPicPr>
          <p:cNvPr id="18" name="Picture 17" descr="A close up of a persons hand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55" y="3176774"/>
            <a:ext cx="1892409" cy="121745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047366" y="4364591"/>
            <a:ext cx="3355490" cy="13402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Kozuka Mincho Pr6N EL" panose="02020200000000000000" pitchFamily="18" charset="-128"/>
                <a:ea typeface="Kozuka Mincho Pr6N EL" panose="02020200000000000000" pitchFamily="18" charset="-128"/>
              </a:rPr>
              <a:t>These are</a:t>
            </a:r>
            <a:endParaRPr lang="en-US" sz="4800" dirty="0">
              <a:latin typeface="Kozuka Mincho Pr6N EL" panose="02020200000000000000" pitchFamily="18" charset="-128"/>
              <a:ea typeface="Kozuka Mincho Pr6N EL" panose="02020200000000000000" pitchFamily="18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9708" y="1993760"/>
            <a:ext cx="40905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a computer.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334461" y="4619200"/>
            <a:ext cx="38361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zuka Mincho Pr6N EL" panose="02020200000000000000" pitchFamily="18" charset="-128"/>
                <a:ea typeface="Kozuka Mincho Pr6N EL" panose="02020200000000000000" pitchFamily="18" charset="-128"/>
                <a:cs typeface="+mn-cs"/>
              </a:rPr>
              <a:t>computers.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0.18724 0.0025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24375 -0.00139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0" grpId="0" bldLvl="0" animBg="1"/>
      <p:bldP spid="17" grpId="0"/>
      <p:bldP spid="17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Sketchy_SerifHand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428</Words>
  <Application>WPS Presentation</Application>
  <PresentationFormat>Widescreen</PresentationFormat>
  <Paragraphs>127</Paragraphs>
  <Slides>22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SimSun</vt:lpstr>
      <vt:lpstr>Wingdings</vt:lpstr>
      <vt:lpstr>Century Gothic</vt:lpstr>
      <vt:lpstr>Kozuka Mincho Pr6N EL</vt:lpstr>
      <vt:lpstr>Yu Mincho Light</vt:lpstr>
      <vt:lpstr>The Hand</vt:lpstr>
      <vt:lpstr>Segoe Print</vt:lpstr>
      <vt:lpstr>Modern Love</vt:lpstr>
      <vt:lpstr>Microsoft YaHei</vt:lpstr>
      <vt:lpstr>Arial Unicode MS</vt:lpstr>
      <vt:lpstr>Calibri</vt:lpstr>
      <vt:lpstr>Calibri</vt:lpstr>
      <vt:lpstr>SketchyVTI</vt:lpstr>
      <vt:lpstr>Review Unit 1-3</vt:lpstr>
      <vt:lpstr>Words</vt:lpstr>
      <vt:lpstr>Numbers</vt:lpstr>
      <vt:lpstr>There’s  &amp;  There are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1: Clean up!</dc:title>
  <dc:creator>Ha Ho</dc:creator>
  <cp:lastModifiedBy>Tình Phan</cp:lastModifiedBy>
  <cp:revision>14</cp:revision>
  <dcterms:created xsi:type="dcterms:W3CDTF">2020-06-23T07:04:00Z</dcterms:created>
  <dcterms:modified xsi:type="dcterms:W3CDTF">2021-11-01T08:05:55Z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1033-11.2.0.10351</vt:lpwstr>
  </property>
  <property fmtid="{D5CDD505-2E9C-101B-9397-08002B2CF9AE}" pid="3" name="ICV">
    <vt:lpwstr>E1BF564504734CC2B06FD40979400097</vt:lpwstr>
  </property>
</Properties>
</file>